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2" r:id="rId6"/>
    <p:sldId id="267" r:id="rId7"/>
    <p:sldId id="268" r:id="rId8"/>
    <p:sldId id="263" r:id="rId9"/>
    <p:sldId id="264" r:id="rId10"/>
    <p:sldId id="270" r:id="rId11"/>
    <p:sldId id="269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2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F5BA0-BE69-4351-BBD2-1962DD256E25}" type="datetimeFigureOut">
              <a:rPr lang="it-IT" smtClean="0"/>
              <a:pPr/>
              <a:t>21/01/2013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2B7C8-2733-4942-9DC2-05203D611B1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2B7C8-2733-4942-9DC2-05203D611B1A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2B7C8-2733-4942-9DC2-05203D611B1A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1/21/2013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 dirty="0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‹N›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1/21/2013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1/21/2013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1/21/2013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‹N›</a:t>
            </a:fld>
            <a:endParaRPr kumimoji="0" lang="en-US" dirty="0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1/21/2013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‹N›</a:t>
            </a:fld>
            <a:endParaRPr kumimoji="0" lang="en-US" dirty="0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1/21/2013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‹N›</a:t>
            </a:fld>
            <a:endParaRPr kumimoji="0" lang="en-US" dirty="0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1/21/2013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1/21/2013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‹N›</a:t>
            </a:fld>
            <a:endParaRPr kumimoji="0"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1/21/2013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1/21/2013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dirty="0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1/21/2013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‹N›</a:t>
            </a:fld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1/21/2013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‹N›</a:t>
            </a:fld>
            <a:endParaRPr kumimoji="0" lang="en-US" sz="1000" b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mtClean="0"/>
              <a:t>Calcolo percentuale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2595743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it-IT" sz="2800" dirty="0" smtClean="0"/>
              <a:t>Con l’applicazione Excel, quando occorre inserire una formula per il calcolo del tasso percentuale </a:t>
            </a:r>
          </a:p>
          <a:p>
            <a:pPr indent="0" algn="just">
              <a:buNone/>
            </a:pPr>
            <a:endParaRPr lang="it-IT" sz="2400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570186"/>
          </a:xfrm>
        </p:spPr>
        <p:txBody>
          <a:bodyPr>
            <a:norm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Tasso percentuale</a:t>
            </a:r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it-IT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it-IT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it-IT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it-IT" sz="3200" dirty="0" smtClean="0">
                <a:solidFill>
                  <a:schemeClr val="tx1"/>
                </a:solidFill>
              </a:rPr>
              <a:t>Uso in MS Office Excel </a:t>
            </a:r>
            <a:endParaRPr lang="it-IT" sz="3200" dirty="0">
              <a:solidFill>
                <a:schemeClr val="tx1"/>
              </a:solidFill>
            </a:endParaRPr>
          </a:p>
        </p:txBody>
      </p:sp>
      <p:sp>
        <p:nvSpPr>
          <p:cNvPr id="11" name="Segnaposto contenuto 1"/>
          <p:cNvSpPr txBox="1">
            <a:spLocks/>
          </p:cNvSpPr>
          <p:nvPr/>
        </p:nvSpPr>
        <p:spPr>
          <a:xfrm>
            <a:off x="611560" y="3717032"/>
            <a:ext cx="7776864" cy="504056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marL="365760" marR="0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it-IT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moltiplicazione per 100 non viene indicata</a:t>
            </a:r>
          </a:p>
          <a:p>
            <a:pPr marL="365760" marR="0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egnaposto contenuto 1"/>
          <p:cNvSpPr txBox="1">
            <a:spLocks/>
          </p:cNvSpPr>
          <p:nvPr/>
        </p:nvSpPr>
        <p:spPr>
          <a:xfrm>
            <a:off x="395536" y="4437112"/>
            <a:ext cx="8208912" cy="1656184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365760" marR="0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it-IT" sz="2800" dirty="0" smtClean="0"/>
              <a:t>Essa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viene svolta automaticamente dall’applicazione,</a:t>
            </a:r>
            <a:r>
              <a:rPr lang="it-IT" sz="2800" dirty="0" smtClean="0"/>
              <a:t> a </a:t>
            </a:r>
            <a:r>
              <a:rPr lang="it-IT" sz="2800" u="sng" dirty="0" smtClean="0"/>
              <a:t>condizione</a:t>
            </a:r>
            <a:r>
              <a:rPr lang="it-IT" sz="2800" dirty="0" smtClean="0"/>
              <a:t> che le </a:t>
            </a:r>
            <a:r>
              <a:rPr lang="it-IT" sz="2800" b="1" dirty="0" smtClean="0"/>
              <a:t>celle</a:t>
            </a:r>
            <a:r>
              <a:rPr lang="it-IT" sz="2800" dirty="0" smtClean="0"/>
              <a:t> che dovranno riportare il tasso siano, come formato relativo al numero, di </a:t>
            </a:r>
            <a:r>
              <a:rPr lang="it-IT" sz="2800" b="1" dirty="0" smtClean="0"/>
              <a:t>categoria</a:t>
            </a:r>
            <a:r>
              <a:rPr lang="it-IT" sz="2800" dirty="0" smtClean="0"/>
              <a:t> </a:t>
            </a:r>
            <a:r>
              <a:rPr lang="it-IT" sz="2800" b="1" dirty="0" smtClean="0">
                <a:solidFill>
                  <a:srgbClr val="008A3E"/>
                </a:solidFill>
              </a:rPr>
              <a:t>percentuale</a:t>
            </a:r>
            <a:r>
              <a:rPr lang="it-IT" sz="2800" dirty="0" smtClean="0"/>
              <a:t>.</a:t>
            </a:r>
          </a:p>
          <a:p>
            <a:pPr marL="365760" marR="0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080120"/>
          </a:xfrm>
        </p:spPr>
        <p:txBody>
          <a:bodyPr>
            <a:normAutofit fontScale="90000"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Tasso percentuale</a:t>
            </a:r>
            <a:r>
              <a:rPr lang="it-IT" sz="16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it-IT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it-IT" sz="2700" dirty="0" smtClean="0">
                <a:solidFill>
                  <a:schemeClr val="tx1"/>
                </a:solidFill>
              </a:rPr>
              <a:t>Esempi per l’Uso in MS Office Excel </a:t>
            </a:r>
            <a:endParaRPr lang="it-IT" sz="27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84784"/>
            <a:ext cx="3816424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1340768"/>
            <a:ext cx="4104456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po 19"/>
          <p:cNvGrpSpPr/>
          <p:nvPr/>
        </p:nvGrpSpPr>
        <p:grpSpPr>
          <a:xfrm>
            <a:off x="2051720" y="2780928"/>
            <a:ext cx="2520280" cy="1006371"/>
            <a:chOff x="2051720" y="2780928"/>
            <a:chExt cx="2520280" cy="1006371"/>
          </a:xfrm>
        </p:grpSpPr>
        <p:sp>
          <p:nvSpPr>
            <p:cNvPr id="7" name="Rettangolo arrotondato 6"/>
            <p:cNvSpPr/>
            <p:nvPr/>
          </p:nvSpPr>
          <p:spPr>
            <a:xfrm>
              <a:off x="2051720" y="2780928"/>
              <a:ext cx="576064" cy="288032"/>
            </a:xfrm>
            <a:prstGeom prst="round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CasellaDiTesto 7"/>
            <p:cNvSpPr txBox="1"/>
            <p:nvPr/>
          </p:nvSpPr>
          <p:spPr>
            <a:xfrm>
              <a:off x="2771800" y="3140968"/>
              <a:ext cx="18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 smtClean="0">
                  <a:solidFill>
                    <a:schemeClr val="bg2">
                      <a:lumMod val="50000"/>
                    </a:schemeClr>
                  </a:solidFill>
                </a:rPr>
                <a:t>parte percentuale</a:t>
              </a:r>
              <a:endParaRPr lang="it-IT" b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cxnSp>
          <p:nvCxnSpPr>
            <p:cNvPr id="10" name="Connettore 2 9"/>
            <p:cNvCxnSpPr/>
            <p:nvPr/>
          </p:nvCxnSpPr>
          <p:spPr>
            <a:xfrm flipH="1" flipV="1">
              <a:off x="2699792" y="3068960"/>
              <a:ext cx="576064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uppo 20"/>
          <p:cNvGrpSpPr/>
          <p:nvPr/>
        </p:nvGrpSpPr>
        <p:grpSpPr>
          <a:xfrm>
            <a:off x="2123728" y="5589240"/>
            <a:ext cx="2448272" cy="729372"/>
            <a:chOff x="2123728" y="5589240"/>
            <a:chExt cx="2448272" cy="729372"/>
          </a:xfrm>
        </p:grpSpPr>
        <p:sp>
          <p:nvSpPr>
            <p:cNvPr id="13" name="CasellaDiTesto 12"/>
            <p:cNvSpPr txBox="1"/>
            <p:nvPr/>
          </p:nvSpPr>
          <p:spPr>
            <a:xfrm>
              <a:off x="2771800" y="5949280"/>
              <a:ext cx="18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 smtClean="0">
                  <a:solidFill>
                    <a:schemeClr val="bg2">
                      <a:lumMod val="25000"/>
                    </a:schemeClr>
                  </a:solidFill>
                </a:rPr>
                <a:t>valore totale</a:t>
              </a:r>
              <a:endParaRPr lang="it-IT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4" name="Rettangolo arrotondato 13"/>
            <p:cNvSpPr/>
            <p:nvPr/>
          </p:nvSpPr>
          <p:spPr>
            <a:xfrm>
              <a:off x="2123728" y="5589240"/>
              <a:ext cx="576064" cy="288032"/>
            </a:xfrm>
            <a:prstGeom prst="round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6" name="Connettore 2 15"/>
            <p:cNvCxnSpPr/>
            <p:nvPr/>
          </p:nvCxnSpPr>
          <p:spPr>
            <a:xfrm flipH="1" flipV="1">
              <a:off x="2771800" y="5805264"/>
              <a:ext cx="432048" cy="216024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uppo 21"/>
          <p:cNvGrpSpPr/>
          <p:nvPr/>
        </p:nvGrpSpPr>
        <p:grpSpPr>
          <a:xfrm>
            <a:off x="7164288" y="2924944"/>
            <a:ext cx="1800200" cy="3456384"/>
            <a:chOff x="7164288" y="2924944"/>
            <a:chExt cx="1800200" cy="3456384"/>
          </a:xfrm>
        </p:grpSpPr>
        <p:sp>
          <p:nvSpPr>
            <p:cNvPr id="17" name="Rettangolo arrotondato 16"/>
            <p:cNvSpPr/>
            <p:nvPr/>
          </p:nvSpPr>
          <p:spPr>
            <a:xfrm>
              <a:off x="7164288" y="2996952"/>
              <a:ext cx="1296144" cy="360040"/>
            </a:xfrm>
            <a:prstGeom prst="roundRect">
              <a:avLst/>
            </a:prstGeom>
            <a:noFill/>
            <a:ln w="317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7236296" y="4653136"/>
              <a:ext cx="169168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Le celle sono di categoria </a:t>
              </a:r>
              <a:r>
                <a:rPr lang="it-IT" u="sng" dirty="0" smtClean="0"/>
                <a:t>percentuale</a:t>
              </a:r>
              <a:endParaRPr lang="it-IT" u="sng" dirty="0"/>
            </a:p>
          </p:txBody>
        </p:sp>
        <p:sp>
          <p:nvSpPr>
            <p:cNvPr id="19" name="Rettangolo arrotondato 18"/>
            <p:cNvSpPr/>
            <p:nvPr/>
          </p:nvSpPr>
          <p:spPr>
            <a:xfrm>
              <a:off x="7164288" y="2924944"/>
              <a:ext cx="1800200" cy="3456384"/>
            </a:xfrm>
            <a:prstGeom prst="roundRect">
              <a:avLst/>
            </a:prstGeom>
            <a:noFill/>
            <a:ln w="317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235704"/>
          </a:xfrm>
        </p:spPr>
        <p:txBody>
          <a:bodyPr/>
          <a:lstStyle/>
          <a:p>
            <a:pPr algn="just"/>
            <a:r>
              <a:rPr lang="it-IT" dirty="0" smtClean="0"/>
              <a:t>Conosco il tasso percentuale e la parte percentuale: </a:t>
            </a:r>
            <a:r>
              <a:rPr lang="it-IT" b="1" dirty="0" smtClean="0"/>
              <a:t>voglio conoscere il valore totale</a:t>
            </a:r>
            <a:r>
              <a:rPr lang="it-IT" dirty="0" smtClean="0"/>
              <a:t>.</a:t>
            </a:r>
          </a:p>
          <a:p>
            <a:pPr algn="just"/>
            <a:r>
              <a:rPr lang="it-IT" dirty="0" smtClean="0"/>
              <a:t>Questo problema si risolve con la seguente formula: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bg2">
                    <a:lumMod val="25000"/>
                  </a:schemeClr>
                </a:solidFill>
              </a:rPr>
              <a:t>Valore totale</a:t>
            </a:r>
            <a:endParaRPr lang="it-IT" dirty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11" name="Gruppo 10"/>
          <p:cNvGrpSpPr/>
          <p:nvPr/>
        </p:nvGrpSpPr>
        <p:grpSpPr>
          <a:xfrm>
            <a:off x="827584" y="3861048"/>
            <a:ext cx="7920880" cy="1181745"/>
            <a:chOff x="539552" y="3861048"/>
            <a:chExt cx="7920880" cy="1181745"/>
          </a:xfrm>
        </p:grpSpPr>
        <p:sp>
          <p:nvSpPr>
            <p:cNvPr id="5" name="CasellaDiTesto 4"/>
            <p:cNvSpPr txBox="1"/>
            <p:nvPr/>
          </p:nvSpPr>
          <p:spPr>
            <a:xfrm>
              <a:off x="3923928" y="3861048"/>
              <a:ext cx="45365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b="1" dirty="0" smtClean="0">
                  <a:solidFill>
                    <a:schemeClr val="bg2">
                      <a:lumMod val="50000"/>
                    </a:schemeClr>
                  </a:solidFill>
                </a:rPr>
                <a:t>parte percentuale  </a:t>
              </a:r>
              <a:r>
                <a:rPr lang="it-IT" dirty="0" smtClean="0"/>
                <a:t>X</a:t>
              </a:r>
              <a:r>
                <a:rPr lang="it-IT" sz="2400" dirty="0" smtClean="0"/>
                <a:t>  100</a:t>
              </a:r>
              <a:endParaRPr lang="it-IT" sz="2400" dirty="0"/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4572000" y="4581128"/>
              <a:ext cx="29523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b="1" dirty="0" smtClean="0">
                  <a:solidFill>
                    <a:schemeClr val="accent2">
                      <a:lumMod val="75000"/>
                    </a:schemeClr>
                  </a:solidFill>
                </a:rPr>
                <a:t>tasso percentuale</a:t>
              </a:r>
              <a:endParaRPr lang="it-IT" sz="24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539552" y="4221088"/>
              <a:ext cx="30243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b="1" dirty="0" smtClean="0">
                  <a:solidFill>
                    <a:schemeClr val="bg2">
                      <a:lumMod val="25000"/>
                    </a:schemeClr>
                  </a:solidFill>
                </a:rPr>
                <a:t>valore totale  </a:t>
              </a:r>
              <a:r>
                <a:rPr lang="it-IT" sz="2000" dirty="0" smtClean="0"/>
                <a:t>=</a:t>
              </a:r>
              <a:endParaRPr lang="it-IT" sz="2000" dirty="0"/>
            </a:p>
          </p:txBody>
        </p:sp>
        <p:cxnSp>
          <p:nvCxnSpPr>
            <p:cNvPr id="8" name="Connettore 1 7"/>
            <p:cNvCxnSpPr/>
            <p:nvPr/>
          </p:nvCxnSpPr>
          <p:spPr>
            <a:xfrm>
              <a:off x="3419872" y="4437112"/>
              <a:ext cx="49685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7" name="Picture 3" descr="C:\Users\Anto-Luci\AppData\Local\Microsoft\Windows\Temporary Internet Files\Content.IE5\IUQ5YRNJ\MC90040426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8640"/>
            <a:ext cx="1368152" cy="12618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23570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Esempio</a:t>
            </a:r>
            <a:r>
              <a:rPr lang="it-IT" dirty="0" smtClean="0"/>
              <a:t>: </a:t>
            </a:r>
          </a:p>
          <a:p>
            <a:pPr indent="0" algn="just">
              <a:buNone/>
            </a:pPr>
            <a:r>
              <a:rPr lang="it-IT" i="1" dirty="0" smtClean="0"/>
              <a:t>In una scuola, 21 alunni, che rappresentano il 3% del totale, studiano il russo. Quanti sono in tutto gli alunni della scuola? </a:t>
            </a:r>
          </a:p>
          <a:p>
            <a:pPr marL="0" indent="0" algn="just">
              <a:buNone/>
            </a:pPr>
            <a:r>
              <a:rPr lang="it-IT" dirty="0" smtClean="0"/>
              <a:t>Soluzione: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bg2">
                    <a:lumMod val="25000"/>
                  </a:schemeClr>
                </a:solidFill>
              </a:rPr>
              <a:t>Valore totale </a:t>
            </a:r>
            <a:endParaRPr lang="it-IT" dirty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4" name="Gruppo 10"/>
          <p:cNvGrpSpPr/>
          <p:nvPr/>
        </p:nvGrpSpPr>
        <p:grpSpPr>
          <a:xfrm>
            <a:off x="2555776" y="3645024"/>
            <a:ext cx="3888432" cy="1037729"/>
            <a:chOff x="2123728" y="3645024"/>
            <a:chExt cx="3888432" cy="1037729"/>
          </a:xfrm>
        </p:grpSpPr>
        <p:sp>
          <p:nvSpPr>
            <p:cNvPr id="5" name="CasellaDiTesto 4"/>
            <p:cNvSpPr txBox="1"/>
            <p:nvPr/>
          </p:nvSpPr>
          <p:spPr>
            <a:xfrm>
              <a:off x="2411760" y="3645024"/>
              <a:ext cx="24717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b="1" dirty="0" smtClean="0">
                  <a:solidFill>
                    <a:schemeClr val="bg2">
                      <a:lumMod val="50000"/>
                    </a:schemeClr>
                  </a:solidFill>
                </a:rPr>
                <a:t>21</a:t>
              </a:r>
              <a:r>
                <a:rPr lang="it-IT" sz="2400" b="1" dirty="0" smtClean="0">
                  <a:solidFill>
                    <a:schemeClr val="accent2">
                      <a:lumMod val="75000"/>
                    </a:schemeClr>
                  </a:solidFill>
                </a:rPr>
                <a:t>  </a:t>
              </a:r>
              <a:r>
                <a:rPr lang="it-IT" dirty="0" smtClean="0"/>
                <a:t>X</a:t>
              </a:r>
              <a:r>
                <a:rPr lang="it-IT" sz="2400" dirty="0" smtClean="0"/>
                <a:t>  100</a:t>
              </a:r>
              <a:endParaRPr lang="it-IT" sz="2400" dirty="0"/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2987824" y="4221088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b="1" dirty="0" smtClean="0">
                  <a:solidFill>
                    <a:schemeClr val="accent2">
                      <a:lumMod val="75000"/>
                    </a:schemeClr>
                  </a:solidFill>
                </a:rPr>
                <a:t>3</a:t>
              </a:r>
              <a:endParaRPr lang="it-IT" sz="24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4303462" y="3861048"/>
              <a:ext cx="17086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b="1" dirty="0" smtClean="0">
                  <a:solidFill>
                    <a:schemeClr val="bg2">
                      <a:lumMod val="50000"/>
                    </a:schemeClr>
                  </a:solidFill>
                </a:rPr>
                <a:t>   </a:t>
              </a:r>
              <a:r>
                <a:rPr lang="it-IT" sz="2400" b="1" dirty="0" smtClean="0">
                  <a:solidFill>
                    <a:schemeClr val="bg2">
                      <a:lumMod val="25000"/>
                    </a:schemeClr>
                  </a:solidFill>
                </a:rPr>
                <a:t>=</a:t>
              </a:r>
              <a:r>
                <a:rPr lang="it-IT" sz="2400" b="1" dirty="0" smtClean="0">
                  <a:solidFill>
                    <a:schemeClr val="bg2">
                      <a:lumMod val="50000"/>
                    </a:schemeClr>
                  </a:solidFill>
                </a:rPr>
                <a:t> </a:t>
              </a:r>
              <a:r>
                <a:rPr lang="it-IT" sz="2400" b="1" dirty="0" smtClean="0">
                  <a:solidFill>
                    <a:schemeClr val="bg2">
                      <a:lumMod val="25000"/>
                    </a:schemeClr>
                  </a:solidFill>
                </a:rPr>
                <a:t>700</a:t>
              </a:r>
              <a:r>
                <a:rPr lang="it-IT" sz="2400" b="1" dirty="0" smtClean="0">
                  <a:solidFill>
                    <a:schemeClr val="bg2">
                      <a:lumMod val="50000"/>
                    </a:schemeClr>
                  </a:solidFill>
                </a:rPr>
                <a:t> </a:t>
              </a:r>
              <a:endParaRPr lang="it-IT" sz="2000" dirty="0"/>
            </a:p>
          </p:txBody>
        </p:sp>
        <p:cxnSp>
          <p:nvCxnSpPr>
            <p:cNvPr id="8" name="Connettore 1 7"/>
            <p:cNvCxnSpPr/>
            <p:nvPr/>
          </p:nvCxnSpPr>
          <p:spPr>
            <a:xfrm>
              <a:off x="2123728" y="4077072"/>
              <a:ext cx="23042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CasellaDiTesto 11"/>
          <p:cNvSpPr txBox="1"/>
          <p:nvPr/>
        </p:nvSpPr>
        <p:spPr>
          <a:xfrm>
            <a:off x="611560" y="4797152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Dunque gli alunni che frequentano la scuola sono in tutto 700.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3888432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1200"/>
              </a:spcAft>
            </a:pPr>
            <a:r>
              <a:rPr lang="it-IT" dirty="0" smtClean="0"/>
              <a:t>Nei calcoli percentuali si fa riferimento a una quantità totale che chiameremo </a:t>
            </a:r>
            <a:r>
              <a:rPr lang="it-IT" b="1" i="1" dirty="0" smtClean="0">
                <a:solidFill>
                  <a:schemeClr val="bg2">
                    <a:lumMod val="25000"/>
                  </a:schemeClr>
                </a:solidFill>
              </a:rPr>
              <a:t>valore totale</a:t>
            </a:r>
            <a:r>
              <a:rPr lang="it-IT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dirty="0" smtClean="0"/>
              <a:t>e a una certa porzione di essa che viene chiamata </a:t>
            </a:r>
            <a:r>
              <a:rPr lang="it-IT" b="1" i="1" dirty="0" smtClean="0">
                <a:solidFill>
                  <a:schemeClr val="bg2">
                    <a:lumMod val="50000"/>
                  </a:schemeClr>
                </a:solidFill>
              </a:rPr>
              <a:t>parte percentuale</a:t>
            </a:r>
            <a:r>
              <a:rPr lang="it-IT" dirty="0" smtClean="0"/>
              <a:t>. </a:t>
            </a:r>
          </a:p>
          <a:p>
            <a:pPr algn="just"/>
            <a:r>
              <a:rPr lang="it-IT" dirty="0" smtClean="0"/>
              <a:t>Con queste quantità è possibile ottenere il </a:t>
            </a:r>
            <a:r>
              <a:rPr lang="it-IT" b="1" i="1" dirty="0" smtClean="0">
                <a:solidFill>
                  <a:schemeClr val="accent2">
                    <a:lumMod val="75000"/>
                  </a:schemeClr>
                </a:solidFill>
              </a:rPr>
              <a:t>tasso percentuale</a:t>
            </a:r>
            <a:r>
              <a:rPr lang="it-IT" dirty="0" smtClean="0"/>
              <a:t>, detto anche </a:t>
            </a:r>
            <a:r>
              <a:rPr lang="it-IT" b="1" i="1" dirty="0" smtClean="0">
                <a:solidFill>
                  <a:schemeClr val="accent2">
                    <a:lumMod val="75000"/>
                  </a:schemeClr>
                </a:solidFill>
              </a:rPr>
              <a:t>aliquota </a:t>
            </a:r>
            <a:r>
              <a:rPr lang="it-IT" dirty="0" smtClean="0"/>
              <a:t>o</a:t>
            </a:r>
            <a:r>
              <a:rPr lang="it-IT" b="1" i="1" dirty="0" smtClean="0">
                <a:solidFill>
                  <a:schemeClr val="accent2">
                    <a:lumMod val="75000"/>
                  </a:schemeClr>
                </a:solidFill>
              </a:rPr>
              <a:t> incidenza percentuale sul totale</a:t>
            </a:r>
            <a:r>
              <a:rPr lang="it-IT" dirty="0" smtClean="0"/>
              <a:t>. </a:t>
            </a:r>
          </a:p>
          <a:p>
            <a:pPr algn="just">
              <a:buNone/>
            </a:pPr>
            <a:r>
              <a:rPr lang="it-IT" dirty="0" smtClean="0"/>
              <a:t>   Esso si indica normalmente con un numero seguito dal simbolo </a:t>
            </a:r>
            <a:r>
              <a:rPr lang="it-IT" b="1" dirty="0" smtClean="0"/>
              <a:t>%</a:t>
            </a:r>
            <a:r>
              <a:rPr lang="it-IT" dirty="0" smtClean="0"/>
              <a:t> (per esempio 15%, 0,7%, ecc.)</a:t>
            </a:r>
          </a:p>
          <a:p>
            <a:pPr algn="just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0" dirty="0" smtClean="0"/>
              <a:t>Gli</a:t>
            </a:r>
            <a:r>
              <a:rPr lang="it-IT" dirty="0" smtClean="0"/>
              <a:t> elementi per il calcolo percentuale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099800"/>
          </a:xfrm>
        </p:spPr>
        <p:txBody>
          <a:bodyPr/>
          <a:lstStyle/>
          <a:p>
            <a:pPr marL="0" indent="0" algn="just">
              <a:spcAft>
                <a:spcPts val="600"/>
              </a:spcAft>
              <a:buNone/>
            </a:pPr>
            <a:r>
              <a:rPr lang="it-IT" dirty="0" smtClean="0"/>
              <a:t>I problemi di calcolo percentuale sono essenzialmente di tre tipi: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it-IT" dirty="0" smtClean="0"/>
              <a:t>voglio conoscere la parte percentuale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it-IT" dirty="0" smtClean="0"/>
              <a:t>voglio conoscere il tasso percentuale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it-IT" dirty="0" smtClean="0"/>
              <a:t>voglio conoscere il valore totale 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Problemi di calcolo percentuale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235704"/>
          </a:xfrm>
        </p:spPr>
        <p:txBody>
          <a:bodyPr/>
          <a:lstStyle/>
          <a:p>
            <a:pPr algn="just"/>
            <a:r>
              <a:rPr lang="it-IT" dirty="0" smtClean="0"/>
              <a:t>Conosco il valore totale e il tasso percentuale: </a:t>
            </a:r>
            <a:r>
              <a:rPr lang="it-IT" b="1" dirty="0" smtClean="0"/>
              <a:t>voglio conoscere la parte percentuale</a:t>
            </a:r>
            <a:r>
              <a:rPr lang="it-IT" dirty="0" smtClean="0"/>
              <a:t>.</a:t>
            </a:r>
          </a:p>
          <a:p>
            <a:pPr algn="just"/>
            <a:r>
              <a:rPr lang="it-IT" dirty="0" smtClean="0"/>
              <a:t>Questo problema si risolve con la seguente formula: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Parte percentuale</a:t>
            </a:r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2" name="Gruppo 11"/>
          <p:cNvGrpSpPr/>
          <p:nvPr/>
        </p:nvGrpSpPr>
        <p:grpSpPr>
          <a:xfrm>
            <a:off x="467544" y="3861048"/>
            <a:ext cx="8652936" cy="1181745"/>
            <a:chOff x="467544" y="3861048"/>
            <a:chExt cx="8652936" cy="1181745"/>
          </a:xfrm>
        </p:grpSpPr>
        <p:sp>
          <p:nvSpPr>
            <p:cNvPr id="5" name="CasellaDiTesto 4"/>
            <p:cNvSpPr txBox="1"/>
            <p:nvPr/>
          </p:nvSpPr>
          <p:spPr>
            <a:xfrm>
              <a:off x="3396352" y="3861048"/>
              <a:ext cx="5724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b="1" dirty="0" smtClean="0">
                  <a:solidFill>
                    <a:schemeClr val="accent2">
                      <a:lumMod val="75000"/>
                    </a:schemeClr>
                  </a:solidFill>
                </a:rPr>
                <a:t>tasso percentuale  </a:t>
              </a:r>
              <a:r>
                <a:rPr lang="it-IT" dirty="0" smtClean="0"/>
                <a:t>X</a:t>
              </a:r>
              <a:r>
                <a:rPr lang="it-IT" sz="2400" dirty="0" smtClean="0"/>
                <a:t>  </a:t>
              </a:r>
              <a:r>
                <a:rPr lang="it-IT" sz="2400" b="1" dirty="0" smtClean="0">
                  <a:solidFill>
                    <a:schemeClr val="bg2">
                      <a:lumMod val="25000"/>
                    </a:schemeClr>
                  </a:solidFill>
                </a:rPr>
                <a:t>valore totale</a:t>
              </a:r>
              <a:endParaRPr lang="it-IT" sz="24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5796136" y="4581128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 smtClean="0">
                  <a:solidFill>
                    <a:schemeClr val="bg2">
                      <a:lumMod val="10000"/>
                    </a:schemeClr>
                  </a:solidFill>
                </a:rPr>
                <a:t>100</a:t>
              </a:r>
              <a:endParaRPr lang="it-IT" sz="24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467544" y="4221088"/>
              <a:ext cx="33283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b="1" dirty="0" smtClean="0">
                  <a:solidFill>
                    <a:schemeClr val="bg2">
                      <a:lumMod val="50000"/>
                    </a:schemeClr>
                  </a:solidFill>
                </a:rPr>
                <a:t>parte percentuale </a:t>
              </a:r>
              <a:r>
                <a:rPr lang="it-IT" sz="2000" dirty="0" smtClean="0"/>
                <a:t>=</a:t>
              </a:r>
              <a:endParaRPr lang="it-IT" sz="2000" dirty="0"/>
            </a:p>
          </p:txBody>
        </p:sp>
        <p:cxnSp>
          <p:nvCxnSpPr>
            <p:cNvPr id="8" name="Connettore 1 7"/>
            <p:cNvCxnSpPr/>
            <p:nvPr/>
          </p:nvCxnSpPr>
          <p:spPr>
            <a:xfrm>
              <a:off x="3563888" y="4437112"/>
              <a:ext cx="51845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7" name="Picture 3" descr="C:\Users\Anto-Luci\AppData\Local\Microsoft\Windows\Temporary Internet Files\Content.IE5\IUQ5YRNJ\MC90040426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8640"/>
            <a:ext cx="1368152" cy="12618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23570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Esempio</a:t>
            </a:r>
            <a:r>
              <a:rPr lang="it-IT" dirty="0" smtClean="0"/>
              <a:t>: </a:t>
            </a:r>
          </a:p>
          <a:p>
            <a:pPr indent="0" algn="just">
              <a:buNone/>
            </a:pPr>
            <a:r>
              <a:rPr lang="it-IT" i="1" dirty="0" smtClean="0"/>
              <a:t>In una scuola, su 420 alunni il 35% studia la lingua francese. Quanti alunni studiano il francese? </a:t>
            </a:r>
          </a:p>
          <a:p>
            <a:pPr marL="0" indent="0" algn="just">
              <a:buNone/>
            </a:pPr>
            <a:r>
              <a:rPr lang="it-IT" dirty="0" smtClean="0"/>
              <a:t>Soluzione: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Parte percentuale </a:t>
            </a:r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1" name="Gruppo 10"/>
          <p:cNvGrpSpPr/>
          <p:nvPr/>
        </p:nvGrpSpPr>
        <p:grpSpPr>
          <a:xfrm>
            <a:off x="2483768" y="3573016"/>
            <a:ext cx="3888432" cy="1037729"/>
            <a:chOff x="2123728" y="3645024"/>
            <a:chExt cx="3888432" cy="1037729"/>
          </a:xfrm>
        </p:grpSpPr>
        <p:sp>
          <p:nvSpPr>
            <p:cNvPr id="5" name="CasellaDiTesto 4"/>
            <p:cNvSpPr txBox="1"/>
            <p:nvPr/>
          </p:nvSpPr>
          <p:spPr>
            <a:xfrm>
              <a:off x="2411760" y="3645024"/>
              <a:ext cx="24717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b="1" dirty="0" smtClean="0">
                  <a:solidFill>
                    <a:schemeClr val="accent2">
                      <a:lumMod val="75000"/>
                    </a:schemeClr>
                  </a:solidFill>
                </a:rPr>
                <a:t>35  </a:t>
              </a:r>
              <a:r>
                <a:rPr lang="it-IT" dirty="0" smtClean="0"/>
                <a:t>X</a:t>
              </a:r>
              <a:r>
                <a:rPr lang="it-IT" sz="2400" dirty="0" smtClean="0"/>
                <a:t>  </a:t>
              </a:r>
              <a:r>
                <a:rPr lang="it-IT" sz="2400" b="1" dirty="0" smtClean="0">
                  <a:solidFill>
                    <a:schemeClr val="bg2">
                      <a:lumMod val="25000"/>
                    </a:schemeClr>
                  </a:solidFill>
                </a:rPr>
                <a:t>420</a:t>
              </a:r>
              <a:endParaRPr lang="it-IT" sz="24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2771800" y="4221088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 smtClean="0">
                  <a:solidFill>
                    <a:schemeClr val="bg2">
                      <a:lumMod val="10000"/>
                    </a:schemeClr>
                  </a:solidFill>
                </a:rPr>
                <a:t>100</a:t>
              </a:r>
              <a:endParaRPr lang="it-IT" sz="24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4303462" y="3861048"/>
              <a:ext cx="17086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b="1" dirty="0" smtClean="0">
                  <a:solidFill>
                    <a:schemeClr val="bg2">
                      <a:lumMod val="50000"/>
                    </a:schemeClr>
                  </a:solidFill>
                </a:rPr>
                <a:t>   </a:t>
              </a:r>
              <a:r>
                <a:rPr lang="it-IT" sz="2400" b="1" dirty="0" smtClean="0">
                  <a:solidFill>
                    <a:schemeClr val="bg2">
                      <a:lumMod val="25000"/>
                    </a:schemeClr>
                  </a:solidFill>
                </a:rPr>
                <a:t>=</a:t>
              </a:r>
              <a:r>
                <a:rPr lang="it-IT" sz="2400" b="1" dirty="0" smtClean="0">
                  <a:solidFill>
                    <a:schemeClr val="bg2">
                      <a:lumMod val="50000"/>
                    </a:schemeClr>
                  </a:solidFill>
                </a:rPr>
                <a:t> 147 </a:t>
              </a:r>
              <a:endParaRPr lang="it-IT" sz="2000" dirty="0"/>
            </a:p>
          </p:txBody>
        </p:sp>
        <p:cxnSp>
          <p:nvCxnSpPr>
            <p:cNvPr id="8" name="Connettore 1 7"/>
            <p:cNvCxnSpPr/>
            <p:nvPr/>
          </p:nvCxnSpPr>
          <p:spPr>
            <a:xfrm>
              <a:off x="2123728" y="4077072"/>
              <a:ext cx="23042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CasellaDiTesto 11"/>
          <p:cNvSpPr txBox="1"/>
          <p:nvPr/>
        </p:nvSpPr>
        <p:spPr>
          <a:xfrm>
            <a:off x="611560" y="4797152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Dunque gli alunni che studiano il francese sono 147.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2595743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it-IT" sz="2800" dirty="0" smtClean="0"/>
              <a:t>Con l’applicazione Excel, quando occorre inserire una formula per il calcolo della parte percentuale </a:t>
            </a:r>
          </a:p>
          <a:p>
            <a:pPr indent="0" algn="just">
              <a:buNone/>
            </a:pPr>
            <a:endParaRPr lang="it-IT" sz="2400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570186"/>
          </a:xfrm>
        </p:spPr>
        <p:txBody>
          <a:bodyPr>
            <a:norm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Parte percentuale</a:t>
            </a:r>
            <a:br>
              <a:rPr lang="it-IT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it-IT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it-IT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it-IT" sz="3200" dirty="0" smtClean="0">
                <a:solidFill>
                  <a:schemeClr val="tx1"/>
                </a:solidFill>
              </a:rPr>
              <a:t>Uso in MS Office Excel </a:t>
            </a:r>
            <a:endParaRPr lang="it-IT" sz="3200" dirty="0">
              <a:solidFill>
                <a:schemeClr val="tx1"/>
              </a:solidFill>
            </a:endParaRPr>
          </a:p>
        </p:txBody>
      </p:sp>
      <p:sp>
        <p:nvSpPr>
          <p:cNvPr id="11" name="Segnaposto contenuto 1"/>
          <p:cNvSpPr txBox="1">
            <a:spLocks/>
          </p:cNvSpPr>
          <p:nvPr/>
        </p:nvSpPr>
        <p:spPr>
          <a:xfrm>
            <a:off x="611560" y="3717032"/>
            <a:ext cx="7776864" cy="504056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365760" marR="0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it-IT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divisione per 100 non viene indicata</a:t>
            </a:r>
          </a:p>
          <a:p>
            <a:pPr marL="365760" marR="0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egnaposto contenuto 1"/>
          <p:cNvSpPr txBox="1">
            <a:spLocks/>
          </p:cNvSpPr>
          <p:nvPr/>
        </p:nvSpPr>
        <p:spPr>
          <a:xfrm>
            <a:off x="395536" y="4725144"/>
            <a:ext cx="8229600" cy="11521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poiché viene svolta automaticamente dall’applicazione. </a:t>
            </a:r>
          </a:p>
          <a:p>
            <a:pPr marL="365760" marR="0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080120"/>
          </a:xfrm>
        </p:spPr>
        <p:txBody>
          <a:bodyPr>
            <a:normAutofit fontScale="90000"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Parte percentuale</a:t>
            </a:r>
            <a:r>
              <a:rPr lang="it-IT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it-IT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it-IT" sz="2700" dirty="0" smtClean="0">
                <a:solidFill>
                  <a:schemeClr val="tx1"/>
                </a:solidFill>
              </a:rPr>
              <a:t>Esempi per l’uso in MS Office Excel </a:t>
            </a:r>
            <a:endParaRPr lang="it-IT" sz="2700" dirty="0">
              <a:solidFill>
                <a:schemeClr val="tx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115616" y="515719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tasso percentuale</a:t>
            </a:r>
            <a:endParaRPr lang="it-IT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56792"/>
            <a:ext cx="4048125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268760"/>
            <a:ext cx="4314825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3419872" y="522920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2">
                    <a:lumMod val="25000"/>
                  </a:schemeClr>
                </a:solidFill>
              </a:rPr>
              <a:t>valore totale</a:t>
            </a:r>
            <a:endParaRPr lang="it-IT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2627784" y="3429000"/>
            <a:ext cx="936104" cy="288032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2 15"/>
          <p:cNvCxnSpPr/>
          <p:nvPr/>
        </p:nvCxnSpPr>
        <p:spPr>
          <a:xfrm flipH="1" flipV="1">
            <a:off x="3491880" y="3717032"/>
            <a:ext cx="504056" cy="1656184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tangolo arrotondato 25"/>
          <p:cNvSpPr/>
          <p:nvPr/>
        </p:nvSpPr>
        <p:spPr>
          <a:xfrm>
            <a:off x="2555776" y="2060848"/>
            <a:ext cx="936104" cy="576064"/>
          </a:xfrm>
          <a:prstGeom prst="roundRect">
            <a:avLst/>
          </a:prstGeom>
          <a:noFill/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CasellaDiTesto 26"/>
          <p:cNvSpPr txBox="1"/>
          <p:nvPr/>
        </p:nvSpPr>
        <p:spPr>
          <a:xfrm>
            <a:off x="7092280" y="537321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2">
                    <a:lumMod val="50000"/>
                  </a:schemeClr>
                </a:solidFill>
              </a:rPr>
              <a:t>parte percentuale</a:t>
            </a:r>
            <a:endParaRPr lang="it-IT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30" name="Connettore 2 29"/>
          <p:cNvCxnSpPr/>
          <p:nvPr/>
        </p:nvCxnSpPr>
        <p:spPr>
          <a:xfrm flipV="1">
            <a:off x="7956376" y="3933056"/>
            <a:ext cx="252028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 flipV="1">
            <a:off x="1763688" y="2636912"/>
            <a:ext cx="792088" cy="259228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235704"/>
          </a:xfrm>
        </p:spPr>
        <p:txBody>
          <a:bodyPr>
            <a:normAutofit fontScale="92500"/>
          </a:bodyPr>
          <a:lstStyle/>
          <a:p>
            <a:pPr algn="just"/>
            <a:r>
              <a:rPr lang="it-IT" dirty="0" smtClean="0"/>
              <a:t>Conosco il valore totale e la parte percentuale: </a:t>
            </a:r>
            <a:r>
              <a:rPr lang="it-IT" b="1" dirty="0" smtClean="0"/>
              <a:t>voglio conoscere il tasso percentuale </a:t>
            </a:r>
            <a:r>
              <a:rPr lang="it-IT" dirty="0" smtClean="0"/>
              <a:t>(o aliquota o incidenza sul totale).</a:t>
            </a:r>
          </a:p>
          <a:p>
            <a:pPr algn="just"/>
            <a:r>
              <a:rPr lang="it-IT" dirty="0" smtClean="0"/>
              <a:t>Questo problema si risolve con la seguente formula: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Tasso percentuale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4" name="Gruppo 11"/>
          <p:cNvGrpSpPr/>
          <p:nvPr/>
        </p:nvGrpSpPr>
        <p:grpSpPr>
          <a:xfrm>
            <a:off x="467544" y="3861048"/>
            <a:ext cx="8280920" cy="1181745"/>
            <a:chOff x="467544" y="3861048"/>
            <a:chExt cx="8280920" cy="1181745"/>
          </a:xfrm>
        </p:grpSpPr>
        <p:sp>
          <p:nvSpPr>
            <p:cNvPr id="5" name="CasellaDiTesto 4"/>
            <p:cNvSpPr txBox="1"/>
            <p:nvPr/>
          </p:nvSpPr>
          <p:spPr>
            <a:xfrm>
              <a:off x="4067944" y="3861048"/>
              <a:ext cx="45365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b="1" dirty="0" smtClean="0">
                  <a:solidFill>
                    <a:schemeClr val="bg2">
                      <a:lumMod val="50000"/>
                    </a:schemeClr>
                  </a:solidFill>
                </a:rPr>
                <a:t>parte percentuale  </a:t>
              </a:r>
              <a:r>
                <a:rPr lang="it-IT" dirty="0" smtClean="0"/>
                <a:t>X</a:t>
              </a:r>
              <a:r>
                <a:rPr lang="it-IT" sz="2400" dirty="0" smtClean="0"/>
                <a:t>  100</a:t>
              </a:r>
              <a:endParaRPr lang="it-IT" sz="2400" dirty="0"/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4716016" y="4581128"/>
              <a:ext cx="25202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b="1" dirty="0" smtClean="0">
                  <a:solidFill>
                    <a:schemeClr val="bg2">
                      <a:lumMod val="25000"/>
                    </a:schemeClr>
                  </a:solidFill>
                </a:rPr>
                <a:t>quantità totale</a:t>
              </a:r>
              <a:endParaRPr lang="it-IT" sz="24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467544" y="4221088"/>
              <a:ext cx="33283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b="1" dirty="0" smtClean="0">
                  <a:solidFill>
                    <a:schemeClr val="accent2">
                      <a:lumMod val="75000"/>
                    </a:schemeClr>
                  </a:solidFill>
                </a:rPr>
                <a:t>tasso percentuale </a:t>
              </a:r>
              <a:r>
                <a:rPr lang="it-IT" sz="2000" dirty="0" smtClean="0"/>
                <a:t>=</a:t>
              </a:r>
              <a:endParaRPr lang="it-IT" sz="2000" dirty="0"/>
            </a:p>
          </p:txBody>
        </p:sp>
        <p:cxnSp>
          <p:nvCxnSpPr>
            <p:cNvPr id="8" name="Connettore 1 7"/>
            <p:cNvCxnSpPr/>
            <p:nvPr/>
          </p:nvCxnSpPr>
          <p:spPr>
            <a:xfrm>
              <a:off x="3563888" y="4437112"/>
              <a:ext cx="51845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7" name="Picture 3" descr="C:\Users\Anto-Luci\AppData\Local\Microsoft\Windows\Temporary Internet Files\Content.IE5\IUQ5YRNJ\MC90040426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8640"/>
            <a:ext cx="1368152" cy="12618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23570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Esempio</a:t>
            </a:r>
            <a:r>
              <a:rPr lang="it-IT" dirty="0" smtClean="0"/>
              <a:t>: </a:t>
            </a:r>
          </a:p>
          <a:p>
            <a:pPr indent="0" algn="just">
              <a:buNone/>
            </a:pPr>
            <a:r>
              <a:rPr lang="it-IT" i="1" dirty="0" smtClean="0"/>
              <a:t>In una scuola, su 240 alunni 48 studiano la lingua tedesca. Qual è il tasso percentuale di alunni che studiano il tedesco? </a:t>
            </a:r>
          </a:p>
          <a:p>
            <a:pPr marL="0" indent="0" algn="just">
              <a:buNone/>
            </a:pPr>
            <a:r>
              <a:rPr lang="it-IT" dirty="0" smtClean="0"/>
              <a:t>Soluzione: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Tasso percentuale 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4" name="Gruppo 10"/>
          <p:cNvGrpSpPr/>
          <p:nvPr/>
        </p:nvGrpSpPr>
        <p:grpSpPr>
          <a:xfrm>
            <a:off x="2555776" y="3645024"/>
            <a:ext cx="3888432" cy="1037729"/>
            <a:chOff x="2123728" y="3645024"/>
            <a:chExt cx="3888432" cy="1037729"/>
          </a:xfrm>
        </p:grpSpPr>
        <p:sp>
          <p:nvSpPr>
            <p:cNvPr id="5" name="CasellaDiTesto 4"/>
            <p:cNvSpPr txBox="1"/>
            <p:nvPr/>
          </p:nvSpPr>
          <p:spPr>
            <a:xfrm>
              <a:off x="2411760" y="3645024"/>
              <a:ext cx="24717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b="1" dirty="0" smtClean="0">
                  <a:solidFill>
                    <a:schemeClr val="bg2">
                      <a:lumMod val="50000"/>
                    </a:schemeClr>
                  </a:solidFill>
                </a:rPr>
                <a:t>48</a:t>
              </a:r>
              <a:r>
                <a:rPr lang="it-IT" sz="2400" b="1" dirty="0" smtClean="0">
                  <a:solidFill>
                    <a:schemeClr val="accent2">
                      <a:lumMod val="75000"/>
                    </a:schemeClr>
                  </a:solidFill>
                </a:rPr>
                <a:t>  </a:t>
              </a:r>
              <a:r>
                <a:rPr lang="it-IT" dirty="0" smtClean="0"/>
                <a:t>X</a:t>
              </a:r>
              <a:r>
                <a:rPr lang="it-IT" sz="2400" dirty="0" smtClean="0"/>
                <a:t>  100</a:t>
              </a:r>
              <a:endParaRPr lang="it-IT" sz="2400" dirty="0"/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2699792" y="4221088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b="1" dirty="0" smtClean="0">
                  <a:solidFill>
                    <a:schemeClr val="bg2">
                      <a:lumMod val="25000"/>
                    </a:schemeClr>
                  </a:solidFill>
                </a:rPr>
                <a:t>240</a:t>
              </a:r>
              <a:endParaRPr lang="it-IT" sz="24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4303462" y="3861048"/>
              <a:ext cx="17086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b="1" dirty="0" smtClean="0">
                  <a:solidFill>
                    <a:schemeClr val="bg2">
                      <a:lumMod val="50000"/>
                    </a:schemeClr>
                  </a:solidFill>
                </a:rPr>
                <a:t>   </a:t>
              </a:r>
              <a:r>
                <a:rPr lang="it-IT" sz="2400" b="1" dirty="0" smtClean="0">
                  <a:solidFill>
                    <a:schemeClr val="bg2">
                      <a:lumMod val="25000"/>
                    </a:schemeClr>
                  </a:solidFill>
                </a:rPr>
                <a:t>=</a:t>
              </a:r>
              <a:r>
                <a:rPr lang="it-IT" sz="2400" b="1" dirty="0" smtClean="0">
                  <a:solidFill>
                    <a:schemeClr val="bg2">
                      <a:lumMod val="50000"/>
                    </a:schemeClr>
                  </a:solidFill>
                </a:rPr>
                <a:t> </a:t>
              </a:r>
              <a:r>
                <a:rPr lang="it-IT" sz="2400" b="1" dirty="0" smtClean="0">
                  <a:solidFill>
                    <a:schemeClr val="accent2">
                      <a:lumMod val="75000"/>
                    </a:schemeClr>
                  </a:solidFill>
                </a:rPr>
                <a:t>20</a:t>
              </a:r>
              <a:r>
                <a:rPr lang="it-IT" sz="2400" b="1" dirty="0" smtClean="0">
                  <a:solidFill>
                    <a:schemeClr val="bg2">
                      <a:lumMod val="50000"/>
                    </a:schemeClr>
                  </a:solidFill>
                </a:rPr>
                <a:t> </a:t>
              </a:r>
              <a:endParaRPr lang="it-IT" sz="2000" dirty="0"/>
            </a:p>
          </p:txBody>
        </p:sp>
        <p:cxnSp>
          <p:nvCxnSpPr>
            <p:cNvPr id="8" name="Connettore 1 7"/>
            <p:cNvCxnSpPr/>
            <p:nvPr/>
          </p:nvCxnSpPr>
          <p:spPr>
            <a:xfrm>
              <a:off x="2123728" y="4077072"/>
              <a:ext cx="23042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CasellaDiTesto 11"/>
          <p:cNvSpPr txBox="1"/>
          <p:nvPr/>
        </p:nvSpPr>
        <p:spPr>
          <a:xfrm>
            <a:off x="611560" y="4797152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Dunque la percentuale di alunni che studiano il tedesco è del 20%.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182</TotalTime>
  <Words>469</Words>
  <Application>Microsoft Office PowerPoint</Application>
  <PresentationFormat>Presentazione su schermo (4:3)</PresentationFormat>
  <Paragraphs>70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Concourse</vt:lpstr>
      <vt:lpstr>Calcolo percentuale</vt:lpstr>
      <vt:lpstr>Gli elementi per il calcolo percentuale</vt:lpstr>
      <vt:lpstr>Problemi di calcolo percentuale</vt:lpstr>
      <vt:lpstr>Parte percentuale</vt:lpstr>
      <vt:lpstr>Parte percentuale </vt:lpstr>
      <vt:lpstr>Parte percentuale    Uso in MS Office Excel </vt:lpstr>
      <vt:lpstr>Parte percentuale   Esempi per l’uso in MS Office Excel </vt:lpstr>
      <vt:lpstr>Tasso percentuale</vt:lpstr>
      <vt:lpstr>Tasso percentuale </vt:lpstr>
      <vt:lpstr>Tasso percentuale    Uso in MS Office Excel </vt:lpstr>
      <vt:lpstr>Tasso percentuale   Esempi per l’Uso in MS Office Excel </vt:lpstr>
      <vt:lpstr>Valore totale</vt:lpstr>
      <vt:lpstr>Valore totale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Calcoli percentuali</dc:title>
  <dc:creator>Anto-Luci</dc:creator>
  <cp:lastModifiedBy>Anto-Luci</cp:lastModifiedBy>
  <cp:revision>35</cp:revision>
  <dcterms:created xsi:type="dcterms:W3CDTF">2013-01-08T10:25:31Z</dcterms:created>
  <dcterms:modified xsi:type="dcterms:W3CDTF">2013-01-21T12:16:16Z</dcterms:modified>
</cp:coreProperties>
</file>